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4"/>
  </p:sldMasterIdLst>
  <p:notesMasterIdLst>
    <p:notesMasterId r:id="rId32"/>
  </p:notesMasterIdLst>
  <p:sldIdLst>
    <p:sldId id="256" r:id="rId5"/>
    <p:sldId id="273" r:id="rId6"/>
    <p:sldId id="283" r:id="rId7"/>
    <p:sldId id="266" r:id="rId8"/>
    <p:sldId id="287" r:id="rId9"/>
    <p:sldId id="288" r:id="rId10"/>
    <p:sldId id="289" r:id="rId11"/>
    <p:sldId id="260" r:id="rId12"/>
    <p:sldId id="290" r:id="rId13"/>
    <p:sldId id="282" r:id="rId14"/>
    <p:sldId id="272" r:id="rId15"/>
    <p:sldId id="263" r:id="rId16"/>
    <p:sldId id="285" r:id="rId17"/>
    <p:sldId id="284" r:id="rId18"/>
    <p:sldId id="280" r:id="rId19"/>
    <p:sldId id="268" r:id="rId20"/>
    <p:sldId id="276" r:id="rId21"/>
    <p:sldId id="281" r:id="rId22"/>
    <p:sldId id="279" r:id="rId23"/>
    <p:sldId id="286" r:id="rId24"/>
    <p:sldId id="291" r:id="rId25"/>
    <p:sldId id="292" r:id="rId26"/>
    <p:sldId id="277" r:id="rId27"/>
    <p:sldId id="271" r:id="rId28"/>
    <p:sldId id="293" r:id="rId29"/>
    <p:sldId id="262" r:id="rId30"/>
    <p:sldId id="269" r:id="rId31"/>
  </p:sldIdLst>
  <p:sldSz cx="12192000" cy="6858000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B802-1A59-4302-8094-4F1A3024D7B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E19AF-EDFC-4E66-A535-7A2073C47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6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19AF-EDFC-4E66-A535-7A2073C47B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8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61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2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33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58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22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47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64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0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74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74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16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kht.us/ecss/eau-claire-county-invitation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4h.extension.wisc.edu/opportunities/projects/shooting-sport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vsports.chipply.com/ecshooting202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D3ED3-4299-43AE-95D6-FE92EB185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00" y="967167"/>
            <a:ext cx="4151306" cy="2374516"/>
          </a:xfrm>
        </p:spPr>
        <p:txBody>
          <a:bodyPr>
            <a:normAutofit/>
          </a:bodyPr>
          <a:lstStyle/>
          <a:p>
            <a:r>
              <a:rPr lang="en-US" sz="4800"/>
              <a:t>Family</a:t>
            </a:r>
            <a:br>
              <a:rPr lang="en-US" sz="4800"/>
            </a:br>
            <a:r>
              <a:rPr lang="en-US" sz="4800"/>
              <a:t>enrollment</a:t>
            </a:r>
            <a:br>
              <a:rPr lang="en-US" sz="4800"/>
            </a:br>
            <a:r>
              <a:rPr lang="en-US" sz="4800"/>
              <a:t>meeting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D7ECB-F3B5-49C4-92FC-68E6BCF0A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647" y="3529159"/>
            <a:ext cx="5612353" cy="1606576"/>
          </a:xfrm>
        </p:spPr>
        <p:txBody>
          <a:bodyPr>
            <a:normAutofit/>
          </a:bodyPr>
          <a:lstStyle/>
          <a:p>
            <a:r>
              <a:rPr lang="en-US" sz="1600" dirty="0"/>
              <a:t>January 7, 2025</a:t>
            </a:r>
            <a:endParaRPr lang="en-US" sz="1600" b="1" dirty="0"/>
          </a:p>
          <a:p>
            <a:r>
              <a:rPr lang="en-US" sz="1600" b="1" dirty="0"/>
              <a:t>Pleasant Valley Town Hall</a:t>
            </a:r>
          </a:p>
          <a:p>
            <a:r>
              <a:rPr lang="en-US" sz="1600" b="1" dirty="0"/>
              <a:t>Cleghorn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5A48C-9553-7961-5026-1F361721B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29" y="1378272"/>
            <a:ext cx="4960442" cy="3515383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8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8745-A39F-47F7-A578-EE234F98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Ecology Schedule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F5A78-5723-0651-AC26-16DD854C7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4</a:t>
            </a:r>
          </a:p>
          <a:p>
            <a:pPr lvl="1"/>
            <a:r>
              <a:rPr lang="en-US" dirty="0"/>
              <a:t>5:45-6:40:      Beaver Creek Reserve Earth Talk</a:t>
            </a:r>
          </a:p>
          <a:p>
            <a:pPr lvl="1"/>
            <a:r>
              <a:rPr lang="en-US" dirty="0"/>
              <a:t>6:45-7:40</a:t>
            </a:r>
          </a:p>
          <a:p>
            <a:r>
              <a:rPr lang="en-US" dirty="0"/>
              <a:t>Any Future Ideas?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DF14-7391-4A75-9F66-1F64432C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Archery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1DE6E-FF0B-48B3-BEFD-149D6B821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000" dirty="0"/>
              <a:t>Tuesday Evenings (7 weeks) at Banbury Place Door # 17</a:t>
            </a:r>
          </a:p>
          <a:p>
            <a:r>
              <a:rPr lang="en-US" sz="4000" dirty="0">
                <a:solidFill>
                  <a:srgbClr val="0070C0"/>
                </a:solidFill>
              </a:rPr>
              <a:t>Early Session – 5:45-6:40 pm</a:t>
            </a:r>
          </a:p>
          <a:p>
            <a:r>
              <a:rPr lang="en-US" sz="4000" dirty="0">
                <a:solidFill>
                  <a:srgbClr val="0070C0"/>
                </a:solidFill>
              </a:rPr>
              <a:t>Late Session – 6:45-7:40 pm</a:t>
            </a:r>
            <a:br>
              <a:rPr lang="en-US" sz="2400" dirty="0"/>
            </a:br>
            <a:r>
              <a:rPr lang="en-US" sz="2400" dirty="0"/>
              <a:t>                						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4800" dirty="0"/>
              <a:t>March 11			April 8</a:t>
            </a:r>
          </a:p>
          <a:p>
            <a:pPr marL="0" indent="0">
              <a:buNone/>
            </a:pPr>
            <a:r>
              <a:rPr lang="en-US" sz="4800" dirty="0"/>
              <a:t>		March 18			April 15</a:t>
            </a:r>
          </a:p>
          <a:p>
            <a:pPr marL="0" indent="0">
              <a:buNone/>
            </a:pPr>
            <a:r>
              <a:rPr lang="en-US" sz="4800" dirty="0"/>
              <a:t>		March 25                           	April 22</a:t>
            </a:r>
          </a:p>
          <a:p>
            <a:pPr marL="0" indent="0">
              <a:buNone/>
            </a:pPr>
            <a:r>
              <a:rPr lang="en-US" sz="4800" dirty="0"/>
              <a:t>     		April 1                    </a:t>
            </a:r>
            <a:r>
              <a:rPr lang="en-US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48173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AC16-3FBE-4657-A859-4C72CBD5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Shoot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C8FD1-CE50-47D2-BBC9-53E4379A1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The Karl Petersen Invitational Shoot</a:t>
            </a:r>
          </a:p>
          <a:p>
            <a:r>
              <a:rPr lang="en-US" sz="2400" b="1" dirty="0"/>
              <a:t>Saturday,  April 19, 2025</a:t>
            </a:r>
          </a:p>
          <a:p>
            <a:pPr lvl="1"/>
            <a:r>
              <a:rPr lang="en-US" sz="2400" dirty="0"/>
              <a:t>Augusta Area Sportsman Club</a:t>
            </a:r>
          </a:p>
          <a:p>
            <a:pPr lvl="1"/>
            <a:r>
              <a:rPr lang="en-US" sz="2400" dirty="0"/>
              <a:t>Students of all ability levels are encouraged to participate</a:t>
            </a:r>
          </a:p>
          <a:p>
            <a:pPr lvl="1"/>
            <a:r>
              <a:rPr lang="en-US" sz="2400" dirty="0"/>
              <a:t>Registration will be available on our website </a:t>
            </a:r>
          </a:p>
          <a:p>
            <a:r>
              <a:rPr lang="en-US" dirty="0"/>
              <a:t>Multiple shoots around the state </a:t>
            </a:r>
          </a:p>
          <a:p>
            <a:pPr lvl="1"/>
            <a:r>
              <a:rPr lang="en-US" sz="1800" b="0" strike="noStrike" spc="-1" dirty="0">
                <a:solidFill>
                  <a:schemeClr val="dk1"/>
                </a:solidFill>
                <a:latin typeface="Gill Sans MT"/>
              </a:rPr>
              <a:t>Check </a:t>
            </a:r>
            <a:r>
              <a:rPr lang="en-US" sz="1800" b="0" u="sng" strike="noStrike" spc="-1" dirty="0">
                <a:solidFill>
                  <a:srgbClr val="FF0000"/>
                </a:solidFill>
                <a:uFillTx/>
                <a:latin typeface="Gill Sans MT"/>
                <a:hlinkClick r:id="rId3"/>
              </a:rPr>
              <a:t>www.afkht.us/ecss/eau-claire-county-invitational</a:t>
            </a:r>
            <a:r>
              <a:rPr lang="en-US" sz="1800" b="0" strike="noStrike" spc="-1" dirty="0">
                <a:solidFill>
                  <a:srgbClr val="FF0000"/>
                </a:solidFill>
                <a:latin typeface="Gill Sans MT"/>
              </a:rPr>
              <a:t> </a:t>
            </a:r>
            <a:r>
              <a:rPr lang="en-US" sz="1800" b="0" strike="noStrike" spc="-1" dirty="0">
                <a:solidFill>
                  <a:schemeClr val="dk1"/>
                </a:solidFill>
                <a:latin typeface="Gill Sans MT"/>
              </a:rPr>
              <a:t>or </a:t>
            </a:r>
          </a:p>
          <a:p>
            <a:pPr marL="457200" lvl="1" indent="0">
              <a:buNone/>
            </a:pPr>
            <a:r>
              <a:rPr lang="en-US" b="0" strike="noStrike" spc="-1" dirty="0">
                <a:solidFill>
                  <a:schemeClr val="dk1"/>
                </a:solidFill>
                <a:latin typeface="Gill Sans MT"/>
              </a:rPr>
              <a:t>     </a:t>
            </a:r>
            <a:r>
              <a:rPr lang="en-US" b="0" u="sng" strike="noStrike" spc="-1" dirty="0">
                <a:solidFill>
                  <a:srgbClr val="FA2B5C"/>
                </a:solidFill>
                <a:uFillTx/>
                <a:latin typeface="Gill Sans MT"/>
                <a:hlinkClick r:id="rId4"/>
              </a:rPr>
              <a:t>https://4h</a:t>
            </a:r>
            <a:r>
              <a:rPr lang="en-US" b="0" u="sng" strike="noStrike" spc="-1" dirty="0">
                <a:solidFill>
                  <a:srgbClr val="FF0000"/>
                </a:solidFill>
                <a:uFillTx/>
                <a:latin typeface="Gill Sans MT"/>
                <a:hlinkClick r:id="rId4"/>
              </a:rPr>
              <a:t>.extension.wisc.edu/opportunities/projects/shooting-sports/</a:t>
            </a:r>
            <a:endParaRPr lang="en-US" b="0" u="sng" strike="noStrike" spc="-1" dirty="0">
              <a:solidFill>
                <a:srgbClr val="FF0000"/>
              </a:solidFill>
              <a:uFillTx/>
              <a:latin typeface="Gill Sans MT"/>
            </a:endParaRPr>
          </a:p>
          <a:p>
            <a:pPr lvl="1"/>
            <a:r>
              <a:rPr lang="en-US" dirty="0"/>
              <a:t>Equipment can be checked out</a:t>
            </a:r>
          </a:p>
          <a:p>
            <a:r>
              <a:rPr lang="en-US" dirty="0"/>
              <a:t>National Shoot:    </a:t>
            </a:r>
            <a:r>
              <a:rPr lang="en-US" b="0" i="0" dirty="0">
                <a:solidFill>
                  <a:srgbClr val="000000"/>
                </a:solidFill>
                <a:effectLst/>
                <a:latin typeface="Red Hat Text"/>
              </a:rPr>
              <a:t>Grand Island, Nebraska, June 22-27, 2025</a:t>
            </a: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BF91036-F74A-2436-FFA5-20685DD5D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2469" y="2015732"/>
            <a:ext cx="3202385" cy="32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0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16F94-1241-582F-B33D-B92441A96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49" y="193761"/>
            <a:ext cx="8075501" cy="567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447D2-C59A-2E8A-FC09-9D275101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Year shoot/Picnic/Banquet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D8C84-21A7-622F-B362-06BC72A36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29 @ 5:30</a:t>
            </a:r>
          </a:p>
          <a:p>
            <a:r>
              <a:rPr lang="en-US" dirty="0"/>
              <a:t>Eau Claire Archers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0A30F-E332-B5C6-88F3-BA91F92FE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413" y="2009786"/>
            <a:ext cx="7427179" cy="40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5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A7EE-20F5-4E43-AC51-3A4863A6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A991E-4852-4EA1-AAAC-582299867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Please follow our Facebook Page!!!   </a:t>
            </a:r>
          </a:p>
          <a:p>
            <a:pPr marL="0" indent="0">
              <a:buNone/>
            </a:pPr>
            <a:r>
              <a:rPr lang="en-US" sz="2400" dirty="0"/>
              <a:t>   Eau Claire County 4-H Shooting Sports</a:t>
            </a:r>
          </a:p>
          <a:p>
            <a:r>
              <a:rPr lang="en-US" sz="2400" dirty="0"/>
              <a:t>We will use the Facebook page to communicate </a:t>
            </a:r>
          </a:p>
          <a:p>
            <a:pPr marL="0" indent="0">
              <a:buNone/>
            </a:pPr>
            <a:r>
              <a:rPr lang="en-US" sz="2400" dirty="0"/>
              <a:t>   practice cancellations due to weather conditions</a:t>
            </a:r>
          </a:p>
          <a:p>
            <a:r>
              <a:rPr lang="en-US" sz="2400" dirty="0"/>
              <a:t>All other communications will be in email form to </a:t>
            </a:r>
          </a:p>
          <a:p>
            <a:pPr marL="0" indent="0">
              <a:buNone/>
            </a:pPr>
            <a:r>
              <a:rPr lang="en-US" sz="2400" dirty="0"/>
              <a:t>   the addresses provided on registration 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85D6A-612A-E00A-527C-D647B49FF2E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192854" y="2310038"/>
            <a:ext cx="2862000" cy="28620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7108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65F0-71C4-4C8E-B13A-C099281E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73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Eau Claire County Shooting Sports</a:t>
            </a:r>
            <a:br>
              <a:rPr lang="en-US" dirty="0"/>
            </a:br>
            <a:r>
              <a:rPr lang="en-US" sz="3200" b="0" strike="noStrike" cap="all" spc="-1" dirty="0">
                <a:solidFill>
                  <a:schemeClr val="dk1"/>
                </a:solidFill>
                <a:latin typeface="Gill Sans MT"/>
              </a:rPr>
              <a:t>www.afkht</a:t>
            </a:r>
            <a:r>
              <a:rPr lang="en-US" sz="3200" b="0" strike="noStrike" spc="-1" dirty="0">
                <a:solidFill>
                  <a:schemeClr val="dk1"/>
                </a:solidFill>
                <a:latin typeface="Gill Sans MT"/>
              </a:rPr>
              <a:t>.</a:t>
            </a:r>
            <a:r>
              <a:rPr lang="en-US" sz="3200" b="0" strike="noStrike" cap="all" spc="-1" dirty="0">
                <a:solidFill>
                  <a:schemeClr val="dk1"/>
                </a:solidFill>
                <a:latin typeface="Gill Sans MT"/>
              </a:rPr>
              <a:t>us/ecss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1FE6B-EA3F-CE3C-E074-541E7CE09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92" y="2092644"/>
            <a:ext cx="7413971" cy="3402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7615BB-C5EF-6586-36C7-74059221FEC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039098" y="2365045"/>
            <a:ext cx="2857500" cy="28575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49173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A8169-814E-47F9-A9FA-97938EE5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D0CFD-8B7B-40D1-BE29-A32A149AB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If you plan to participate in Shooting Sports, we need your help with three items:</a:t>
            </a:r>
          </a:p>
          <a:p>
            <a:pPr marL="0" indent="0">
              <a:buNone/>
            </a:pPr>
            <a:r>
              <a:rPr lang="en-US" dirty="0"/>
              <a:t>	A. Registration Packet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B. Pay Participation Fees (tonight or mail)							$15/air rifle student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	$15/archery student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C. Submit Volunteer Fee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	$50 check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	Cashed/Returned in August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D. Registration can also be done on our website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76725-D107-9E0B-44DD-152D90A0AD8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882921" y="2608845"/>
            <a:ext cx="2857500" cy="28575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70780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AC16-3FBE-4657-A859-4C72CBD5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 Volunteer Fee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C8FD1-CE50-47D2-BBC9-53E4379A1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Karl Petersen Invitational Shoot – Saturday,  April 19</a:t>
            </a:r>
          </a:p>
          <a:p>
            <a:r>
              <a:rPr lang="en-US" sz="2800" b="1" dirty="0"/>
              <a:t>Buffalo County Fair – Saturday,  August 2?????</a:t>
            </a:r>
          </a:p>
          <a:p>
            <a:r>
              <a:rPr lang="en-US" sz="2800" dirty="0"/>
              <a:t>May need assistance during practice sessions</a:t>
            </a:r>
          </a:p>
        </p:txBody>
      </p:sp>
    </p:spTree>
    <p:extLst>
      <p:ext uri="{BB962C8B-B14F-4D97-AF65-F5344CB8AC3E}">
        <p14:creationId xmlns:p14="http://schemas.microsoft.com/office/powerpoint/2010/main" val="2485509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3FDD-E71C-4338-AFC4-C3536101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sure we have your email address!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50670E-B35C-4413-A4E9-0EA905DD6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12380"/>
            <a:ext cx="9601196" cy="3727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You will receive an email from us tonight or tomorrow with 3 items:</a:t>
            </a:r>
          </a:p>
          <a:p>
            <a:pPr marL="457200" indent="-457200">
              <a:buAutoNum type="arabicPeriod"/>
            </a:pPr>
            <a:r>
              <a:rPr lang="en-US" sz="2400" dirty="0"/>
              <a:t>Registration packet</a:t>
            </a:r>
          </a:p>
          <a:p>
            <a:pPr marL="457200" indent="-457200">
              <a:buAutoNum type="arabicPeriod"/>
            </a:pPr>
            <a:r>
              <a:rPr lang="en-US" sz="2400" dirty="0"/>
              <a:t>A copy of this PowerPoint to reference contact information and dates</a:t>
            </a:r>
          </a:p>
          <a:p>
            <a:pPr marL="457200" indent="-457200">
              <a:buAutoNum type="arabicPeriod"/>
            </a:pPr>
            <a:r>
              <a:rPr lang="en-US" sz="2400" dirty="0"/>
              <a:t>A fee reminder with Jessica Zeman’s address</a:t>
            </a:r>
          </a:p>
          <a:p>
            <a:pPr marL="0" indent="0" algn="ctr">
              <a:buNone/>
            </a:pPr>
            <a:r>
              <a:rPr lang="en-US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9643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4F133-7B25-4957-BBF8-83749F90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Shooting Sports </a:t>
            </a:r>
            <a:r>
              <a:rPr lang="en-US"/>
              <a:t>Leadership Committee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17CB-54F6-4DF7-AC88-8372F2DF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Secretary: 			Jessica Zeman	</a:t>
            </a:r>
          </a:p>
          <a:p>
            <a:pPr marL="0" indent="0">
              <a:buNone/>
            </a:pPr>
            <a:r>
              <a:rPr lang="en-US" sz="3200" dirty="0"/>
              <a:t>Treasurer:			Jessica Zeman</a:t>
            </a:r>
          </a:p>
          <a:p>
            <a:pPr marL="0" indent="0">
              <a:buNone/>
            </a:pPr>
            <a:r>
              <a:rPr lang="en-US" sz="3200" dirty="0"/>
              <a:t>Vice President:		Darren Schlewitz</a:t>
            </a:r>
          </a:p>
          <a:p>
            <a:pPr marL="0" indent="0">
              <a:buNone/>
            </a:pPr>
            <a:r>
              <a:rPr lang="en-US" sz="3200" dirty="0"/>
              <a:t>President:			Jon Dorn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2425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0FDA-9E61-CB41-B7B3-DEFD42F3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Apparel Orders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ECF4-E70A-5935-819B-D8D31CE4B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your orders</a:t>
            </a:r>
          </a:p>
          <a:p>
            <a:r>
              <a:rPr lang="en-US" dirty="0"/>
              <a:t>Lots of different clothing options</a:t>
            </a:r>
          </a:p>
          <a:p>
            <a:r>
              <a:rPr lang="en-US" dirty="0"/>
              <a:t>Clothing will be delivered on March 4</a:t>
            </a:r>
          </a:p>
          <a:p>
            <a:r>
              <a:rPr lang="en-US" dirty="0"/>
              <a:t>Chippewa Valley Sporting Goods</a:t>
            </a:r>
          </a:p>
          <a:p>
            <a:r>
              <a:rPr lang="en-US" u="sng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https://cvsports.chipply.com/ecshooting2025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9FD4B-4D42-183A-FE63-B1FB6903D84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82921" y="2312288"/>
            <a:ext cx="2857500" cy="28575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842792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121C-C63C-88AF-8F85-5F6789B7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FBE9-B610-5A98-3F8E-677725EFF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update and replace some equipment</a:t>
            </a:r>
          </a:p>
          <a:p>
            <a:r>
              <a:rPr lang="en-US" dirty="0"/>
              <a:t>Thank You Jessica Zeman</a:t>
            </a:r>
          </a:p>
          <a:p>
            <a:pPr lvl="1"/>
            <a:r>
              <a:rPr lang="en-US" dirty="0"/>
              <a:t>WI DNR Hunter R3 (Recruitment, Retention and Reactivation) Grant</a:t>
            </a:r>
          </a:p>
          <a:p>
            <a:pPr lvl="1"/>
            <a:r>
              <a:rPr lang="en-US" dirty="0"/>
              <a:t>The NRA Foundation Grant</a:t>
            </a:r>
          </a:p>
        </p:txBody>
      </p:sp>
    </p:spTree>
    <p:extLst>
      <p:ext uri="{BB962C8B-B14F-4D97-AF65-F5344CB8AC3E}">
        <p14:creationId xmlns:p14="http://schemas.microsoft.com/office/powerpoint/2010/main" val="1176312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BCCB-667B-D2CD-ABBF-00175B4E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our Partners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 descr="A black and orange logo&#10;&#10;Description automatically generated">
            <a:extLst>
              <a:ext uri="{FF2B5EF4-FFF2-40B4-BE49-F238E27FC236}">
                <a16:creationId xmlns:a16="http://schemas.microsoft.com/office/drawing/2014/main" id="{C7B9DD28-5522-C096-2EA6-DF8655ECA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203" y="2015733"/>
            <a:ext cx="2878882" cy="1304757"/>
          </a:xfrm>
          <a:prstGeom prst="rect">
            <a:avLst/>
          </a:prstGeom>
        </p:spPr>
      </p:pic>
      <p:pic>
        <p:nvPicPr>
          <p:cNvPr id="12" name="Content Placeholder 11" descr="A yellow and black logo&#10;&#10;Description automatically generated">
            <a:extLst>
              <a:ext uri="{FF2B5EF4-FFF2-40B4-BE49-F238E27FC236}">
                <a16:creationId xmlns:a16="http://schemas.microsoft.com/office/drawing/2014/main" id="{C1C8F247-A044-EA70-B4F0-F73650FC1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89826" l="6977" r="93522">
                        <a14:foregroundMark x1="24585" y1="40116" x2="24585" y2="40116"/>
                        <a14:foregroundMark x1="6977" y1="32558" x2="6977" y2="32558"/>
                        <a14:foregroundMark x1="93522" y1="30233" x2="93522" y2="30233"/>
                        <a14:foregroundMark x1="80233" y1="62209" x2="80233" y2="62209"/>
                        <a14:foregroundMark x1="17276" y1="70640" x2="17276" y2="70640"/>
                        <a14:foregroundMark x1="37375" y1="68023" x2="37375" y2="68023"/>
                        <a14:foregroundMark x1="61296" y1="70640" x2="61296" y2="70640"/>
                        <a14:foregroundMark x1="9801" y1="72384" x2="9801" y2="723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1579" y="3310738"/>
            <a:ext cx="3021621" cy="1726640"/>
          </a:xfrm>
        </p:spPr>
      </p:pic>
      <p:pic>
        <p:nvPicPr>
          <p:cNvPr id="14" name="Picture 13" descr="A logo with text on it">
            <a:extLst>
              <a:ext uri="{FF2B5EF4-FFF2-40B4-BE49-F238E27FC236}">
                <a16:creationId xmlns:a16="http://schemas.microsoft.com/office/drawing/2014/main" id="{4EC24D27-4684-A769-8B2E-E5AD894C4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593" y="2754384"/>
            <a:ext cx="2921837" cy="2107193"/>
          </a:xfrm>
          <a:prstGeom prst="rect">
            <a:avLst/>
          </a:prstGeom>
        </p:spPr>
      </p:pic>
      <p:pic>
        <p:nvPicPr>
          <p:cNvPr id="16" name="Picture 15" descr="A red and black letter e&#10;&#10;Description automatically generated">
            <a:extLst>
              <a:ext uri="{FF2B5EF4-FFF2-40B4-BE49-F238E27FC236}">
                <a16:creationId xmlns:a16="http://schemas.microsoft.com/office/drawing/2014/main" id="{3752BD0A-9BDD-9A4A-B875-2BEDBAAEB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190" y="2015733"/>
            <a:ext cx="3424480" cy="439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2BB395-1EA0-71E7-7A45-13AA36CC39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1300" y1="58700" x2="21300" y2="58700"/>
                        <a14:foregroundMark x1="35200" y1="55300" x2="35200" y2="55300"/>
                        <a14:foregroundMark x1="43400" y1="57800" x2="43400" y2="57800"/>
                        <a14:foregroundMark x1="54300" y1="58300" x2="54300" y2="58300"/>
                        <a14:foregroundMark x1="63600" y1="58500" x2="63600" y2="58500"/>
                        <a14:foregroundMark x1="75200" y1="59700" x2="75200" y2="59700"/>
                        <a14:foregroundMark x1="21400" y1="68500" x2="21400" y2="68500"/>
                        <a14:foregroundMark x1="26000" y1="67500" x2="26000" y2="67500"/>
                        <a14:foregroundMark x1="31200" y1="67700" x2="31200" y2="67700"/>
                        <a14:foregroundMark x1="36900" y1="68200" x2="36900" y2="68200"/>
                        <a14:foregroundMark x1="40700" y1="68200" x2="40700" y2="68200"/>
                        <a14:foregroundMark x1="44100" y1="66500" x2="44100" y2="66500"/>
                        <a14:foregroundMark x1="49800" y1="67800" x2="49800" y2="67800"/>
                        <a14:foregroundMark x1="51200" y1="36900" x2="51200" y2="36900"/>
                        <a14:foregroundMark x1="36800" y1="66500" x2="36800" y2="66500"/>
                        <a14:foregroundMark x1="37000" y1="68900" x2="37000" y2="68900"/>
                        <a14:foregroundMark x1="51400" y1="67300" x2="51400" y2="67300"/>
                        <a14:foregroundMark x1="51200" y1="66300" x2="51200" y2="66300"/>
                        <a14:foregroundMark x1="56800" y1="68400" x2="56800" y2="68400"/>
                        <a14:foregroundMark x1="62200" y1="68600" x2="62200" y2="68600"/>
                        <a14:foregroundMark x1="66400" y1="68200" x2="66400" y2="68200"/>
                        <a14:foregroundMark x1="72100" y1="68100" x2="72100" y2="68100"/>
                        <a14:foregroundMark x1="77200" y1="66800" x2="77200" y2="66800"/>
                        <a14:foregroundMark x1="77100" y1="68900" x2="77100" y2="68900"/>
                        <a14:foregroundMark x1="74200" y1="67100" x2="74200" y2="67100"/>
                        <a14:foregroundMark x1="71900" y1="66600" x2="71900" y2="66600"/>
                        <a14:backgroundMark x1="22400" y1="68000" x2="22400" y2="68000"/>
                        <a14:backgroundMark x1="45500" y1="68100" x2="45500" y2="68100"/>
                        <a14:backgroundMark x1="63200" y1="67000" x2="63200" y2="67000"/>
                        <a14:backgroundMark x1="67400" y1="68100" x2="67400" y2="68100"/>
                        <a14:backgroundMark x1="67900" y1="67100" x2="67900" y2="67100"/>
                        <a14:backgroundMark x1="67900" y1="67700" x2="67900" y2="67700"/>
                        <a14:backgroundMark x1="67500" y1="67800" x2="67500" y2="67800"/>
                        <a14:backgroundMark x1="78200" y1="67300" x2="78200" y2="67300"/>
                        <a14:backgroundMark x1="72800" y1="57800" x2="72800" y2="57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1142" y="2151529"/>
            <a:ext cx="3312902" cy="33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89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3FDD-E71C-4338-AFC4-C3536101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making the 4H Shooting Sports project a success in EC County!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50670E-B35C-4413-A4E9-0EA905DD6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Jon Dorn (Air Rifle Lead Instructor)</a:t>
            </a:r>
          </a:p>
          <a:p>
            <a:pPr marL="457200" lvl="1" indent="0">
              <a:buNone/>
            </a:pPr>
            <a:r>
              <a:rPr lang="en-US" sz="2000" dirty="0"/>
              <a:t>jon@dornconstructionllc.com or 715-577-6605</a:t>
            </a:r>
          </a:p>
          <a:p>
            <a:r>
              <a:rPr lang="en-US" sz="2400" dirty="0"/>
              <a:t>Greg Zeman (Archery Lead Instructor)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jzeman@charter.net or 715-577-0149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5444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23FDD-E71C-4338-AFC4-C3536101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Thank You!!!</a:t>
            </a: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CAF203-C984-1584-012F-C33C21957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0029" y="1378272"/>
            <a:ext cx="4960442" cy="3515383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82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7963-1145-CE85-A056-3E1D7F105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                                 	  Apparel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C06749-12FD-55B0-8842-86EF2E6C43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3240" y="2137370"/>
            <a:ext cx="3202385" cy="320238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14351-8CFC-320E-72A8-0DC8F9C836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06376" y="2308927"/>
            <a:ext cx="285927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40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3E4CC-BFD3-4E98-A254-567E295A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KEEP???? </a:t>
            </a:r>
            <a:r>
              <a:rPr lang="en-US" dirty="0"/>
              <a:t>DNR Guest Speakers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cap="none" dirty="0">
                <a:solidFill>
                  <a:srgbClr val="0070C0"/>
                </a:solidFill>
              </a:rPr>
              <a:t>his is one of our project’s goals this year!</a:t>
            </a:r>
            <a:endParaRPr lang="en-US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9E6E2-3A1A-4870-87CC-B76F5BCCF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EC Shooting Sports program is more than just an opportunity for students to gain knowledge and hands-on instruction in air rifle and archery.  There is also an opportunity to learn about Wisconsin natural resources.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February 28 </a:t>
            </a:r>
            <a:r>
              <a:rPr lang="en-US" sz="2400" dirty="0"/>
              <a:t>– Mr. Terry Shaurette, DNR Biologist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March 7 </a:t>
            </a:r>
            <a:r>
              <a:rPr lang="en-US" sz="2400" dirty="0"/>
              <a:t>– Mr. Jacob Bolks &amp; Mr. Ryan Lowry, DNR Wardens</a:t>
            </a:r>
          </a:p>
        </p:txBody>
      </p:sp>
    </p:spTree>
    <p:extLst>
      <p:ext uri="{BB962C8B-B14F-4D97-AF65-F5344CB8AC3E}">
        <p14:creationId xmlns:p14="http://schemas.microsoft.com/office/powerpoint/2010/main" val="3061009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CA7EE-20F5-4E43-AC51-3A4863A6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/>
              <a:t>Shooting Sports Logo Design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rt Supplies Clipart stock photo. Illustration of paintbrush - 31211038">
            <a:extLst>
              <a:ext uri="{FF2B5EF4-FFF2-40B4-BE49-F238E27FC236}">
                <a16:creationId xmlns:a16="http://schemas.microsoft.com/office/drawing/2014/main" id="{A6FDF995-E47E-49F0-AE4C-20B238F97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9"/>
          <a:stretch/>
        </p:blipFill>
        <p:spPr bwMode="auto">
          <a:xfrm>
            <a:off x="6094410" y="1075310"/>
            <a:ext cx="4960442" cy="41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4-H Name &amp;amp; Emblem Guidelines | Nebraska 4-H">
            <a:extLst>
              <a:ext uri="{FF2B5EF4-FFF2-40B4-BE49-F238E27FC236}">
                <a16:creationId xmlns:a16="http://schemas.microsoft.com/office/drawing/2014/main" id="{0B84FB63-7252-4FD1-A87E-77A20575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610045"/>
            <a:ext cx="1630580" cy="158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6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55A7-82DC-46E5-3429-F151E6DD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A01FD45-2D59-9AAD-FA5E-22B5251DC83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094676"/>
              </p:ext>
            </p:extLst>
          </p:nvPr>
        </p:nvGraphicFramePr>
        <p:xfrm>
          <a:off x="1447800" y="2332139"/>
          <a:ext cx="9607052" cy="207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763">
                  <a:extLst>
                    <a:ext uri="{9D8B030D-6E8A-4147-A177-3AD203B41FA5}">
                      <a16:colId xmlns:a16="http://schemas.microsoft.com/office/drawing/2014/main" val="2162561567"/>
                    </a:ext>
                  </a:extLst>
                </a:gridCol>
                <a:gridCol w="2401763">
                  <a:extLst>
                    <a:ext uri="{9D8B030D-6E8A-4147-A177-3AD203B41FA5}">
                      <a16:colId xmlns:a16="http://schemas.microsoft.com/office/drawing/2014/main" val="1046020340"/>
                    </a:ext>
                  </a:extLst>
                </a:gridCol>
                <a:gridCol w="2401763">
                  <a:extLst>
                    <a:ext uri="{9D8B030D-6E8A-4147-A177-3AD203B41FA5}">
                      <a16:colId xmlns:a16="http://schemas.microsoft.com/office/drawing/2014/main" val="3306468073"/>
                    </a:ext>
                  </a:extLst>
                </a:gridCol>
                <a:gridCol w="2401763">
                  <a:extLst>
                    <a:ext uri="{9D8B030D-6E8A-4147-A177-3AD203B41FA5}">
                      <a16:colId xmlns:a16="http://schemas.microsoft.com/office/drawing/2014/main" val="2248899773"/>
                    </a:ext>
                  </a:extLst>
                </a:gridCol>
              </a:tblGrid>
              <a:tr h="6168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Archery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Rifle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Pistol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Shotgun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277402"/>
                  </a:ext>
                </a:extLst>
              </a:tr>
              <a:tr h="6168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Greg Zeman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Jessica Zeman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Jim Stone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Melissa Dimmitt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Jeff Munion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Jon Dorn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Darren Schlewitz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Bryant Melsness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Jake Henning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Jon Dorn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Darren Schlewitz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Jon Dorn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56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95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0A54-0727-4349-B6F0-4E9F5FE5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DB56-9F93-4B37-9E18-78E7BAA39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Bryant </a:t>
            </a:r>
            <a:r>
              <a:rPr lang="en-US" dirty="0" err="1"/>
              <a:t>Melsness</a:t>
            </a:r>
            <a:r>
              <a:rPr lang="en-US" dirty="0"/>
              <a:t> &amp; Jeff </a:t>
            </a:r>
            <a:r>
              <a:rPr lang="en-US" dirty="0" err="1"/>
              <a:t>Munion</a:t>
            </a:r>
            <a:endParaRPr lang="en-US" dirty="0"/>
          </a:p>
          <a:p>
            <a:r>
              <a:rPr lang="en-US" dirty="0"/>
              <a:t>We are coordinating with Doug Thompson, WI State 4-H Shooting Sports Leader</a:t>
            </a:r>
          </a:p>
          <a:p>
            <a:r>
              <a:rPr lang="en-US" dirty="0"/>
              <a:t>Disciplines:  Archery, Rifle/Air Rifle, Shotgun </a:t>
            </a:r>
          </a:p>
          <a:p>
            <a:r>
              <a:rPr lang="en-US" dirty="0"/>
              <a:t>Please begin by completing VIP 4-H Training (Volunteer In Preparation) - Contact Rachel Hart-Brinson for more info.</a:t>
            </a:r>
          </a:p>
          <a:p>
            <a:r>
              <a:rPr lang="en-US" dirty="0"/>
              <a:t>Let us know and Doug will organize the appropriate training.  He’s flexible and wants to help!</a:t>
            </a:r>
          </a:p>
        </p:txBody>
      </p:sp>
    </p:spTree>
    <p:extLst>
      <p:ext uri="{BB962C8B-B14F-4D97-AF65-F5344CB8AC3E}">
        <p14:creationId xmlns:p14="http://schemas.microsoft.com/office/powerpoint/2010/main" val="175967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D31E-866D-958B-73D8-3D043337B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4-H Shooting 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4F2A0-D759-BF2F-A1C1-D83B1CE5F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program designed to teach shooting sports safety &amp; marksmanship</a:t>
            </a:r>
          </a:p>
          <a:p>
            <a:r>
              <a:rPr lang="en-US" dirty="0"/>
              <a:t>More than 5000 youth and 400 volunteers statewide</a:t>
            </a:r>
          </a:p>
          <a:p>
            <a:r>
              <a:rPr lang="en-US" dirty="0"/>
              <a:t>Life skills development</a:t>
            </a:r>
          </a:p>
          <a:p>
            <a:r>
              <a:rPr lang="en-US" dirty="0"/>
              <a:t>Safe handling and responsible use of firearms and archery equipment</a:t>
            </a:r>
          </a:p>
          <a:p>
            <a:r>
              <a:rPr lang="en-US" dirty="0"/>
              <a:t>Developing technique and skills for target shooting</a:t>
            </a:r>
          </a:p>
          <a:p>
            <a:r>
              <a:rPr lang="en-US" dirty="0"/>
              <a:t>Lifelong hobbies, hunting and wildlife</a:t>
            </a:r>
          </a:p>
        </p:txBody>
      </p:sp>
    </p:spTree>
    <p:extLst>
      <p:ext uri="{BB962C8B-B14F-4D97-AF65-F5344CB8AC3E}">
        <p14:creationId xmlns:p14="http://schemas.microsoft.com/office/powerpoint/2010/main" val="37921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7AEA-0A33-8FB7-8AAD-2E2F85D0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E01F6-F621-E5A5-5CF7-BFD67DCDB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Archery</a:t>
            </a:r>
          </a:p>
          <a:p>
            <a:r>
              <a:rPr lang="en-US" dirty="0"/>
              <a:t>Air Pistol (.177 </a:t>
            </a:r>
            <a:r>
              <a:rPr lang="en-US" dirty="0" err="1"/>
              <a:t>cal</a:t>
            </a:r>
            <a:r>
              <a:rPr lang="en-US" dirty="0"/>
              <a:t>)</a:t>
            </a:r>
          </a:p>
          <a:p>
            <a:r>
              <a:rPr lang="en-US" dirty="0"/>
              <a:t>Air Rifle  (.177 </a:t>
            </a:r>
            <a:r>
              <a:rPr lang="en-US" dirty="0" err="1"/>
              <a:t>cal</a:t>
            </a:r>
            <a:r>
              <a:rPr lang="en-US" dirty="0"/>
              <a:t>)</a:t>
            </a:r>
          </a:p>
          <a:p>
            <a:r>
              <a:rPr lang="en-US" dirty="0"/>
              <a:t>Muzzleloader</a:t>
            </a:r>
          </a:p>
          <a:p>
            <a:r>
              <a:rPr lang="en-US" dirty="0"/>
              <a:t>Shotgun</a:t>
            </a:r>
          </a:p>
          <a:p>
            <a:r>
              <a:rPr lang="en-US" dirty="0"/>
              <a:t>.22 Pistol</a:t>
            </a:r>
          </a:p>
          <a:p>
            <a:r>
              <a:rPr lang="en-US" dirty="0"/>
              <a:t>.22 Rifle</a:t>
            </a:r>
          </a:p>
        </p:txBody>
      </p:sp>
    </p:spTree>
    <p:extLst>
      <p:ext uri="{BB962C8B-B14F-4D97-AF65-F5344CB8AC3E}">
        <p14:creationId xmlns:p14="http://schemas.microsoft.com/office/powerpoint/2010/main" val="269816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4369-2E51-7F9C-E2CC-E97C8BCA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	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56FC8-983E-C3D5-D026-00D47E41C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Participants must be in the 3</a:t>
            </a:r>
            <a:r>
              <a:rPr lang="en-US" baseline="30000" dirty="0"/>
              <a:t>rd</a:t>
            </a:r>
            <a:r>
              <a:rPr lang="en-US" dirty="0"/>
              <a:t> grade and at least 8 years old</a:t>
            </a:r>
          </a:p>
          <a:p>
            <a:r>
              <a:rPr lang="en-US" dirty="0"/>
              <a:t>Two certified instructors needed to run “the line”</a:t>
            </a:r>
          </a:p>
          <a:p>
            <a:r>
              <a:rPr lang="en-US" dirty="0"/>
              <a:t>At least one instructor needs to be certified in the discipline being practiced</a:t>
            </a:r>
          </a:p>
          <a:p>
            <a:r>
              <a:rPr lang="en-US" dirty="0"/>
              <a:t>Only 4-H certified leaders can assist on “the line”</a:t>
            </a:r>
          </a:p>
          <a:p>
            <a:r>
              <a:rPr lang="en-US" dirty="0"/>
              <a:t>Everyone is required to wear safety glasses </a:t>
            </a:r>
          </a:p>
          <a:p>
            <a:r>
              <a:rPr lang="en-US" dirty="0"/>
              <a:t>All equipment is provided</a:t>
            </a:r>
          </a:p>
          <a:p>
            <a:r>
              <a:rPr lang="en-US" dirty="0"/>
              <a:t>Personal equipment must be compliant and inspected by the instructor</a:t>
            </a:r>
          </a:p>
        </p:txBody>
      </p:sp>
    </p:spTree>
    <p:extLst>
      <p:ext uri="{BB962C8B-B14F-4D97-AF65-F5344CB8AC3E}">
        <p14:creationId xmlns:p14="http://schemas.microsoft.com/office/powerpoint/2010/main" val="162156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DF14-7391-4A75-9F66-1F64432C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Rifle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1DE6E-FF0B-48B3-BEFD-149D6B821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Tuesday Evenings (7 weeks) at Banbury Place Door # 17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Early Session – 5:45-6:40 pm</a:t>
            </a:r>
          </a:p>
          <a:p>
            <a:r>
              <a:rPr lang="en-US" sz="2400" dirty="0">
                <a:solidFill>
                  <a:srgbClr val="0070C0"/>
                </a:solidFill>
              </a:rPr>
              <a:t>Late Session – 6:45-7:40 pm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700" dirty="0"/>
              <a:t>January 14			February 11</a:t>
            </a:r>
          </a:p>
          <a:p>
            <a:pPr marL="0" indent="0">
              <a:buNone/>
            </a:pPr>
            <a:r>
              <a:rPr lang="en-US" sz="2700" dirty="0"/>
              <a:t>		January 21			February 18</a:t>
            </a:r>
          </a:p>
          <a:p>
            <a:pPr marL="0" indent="0">
              <a:buNone/>
            </a:pPr>
            <a:r>
              <a:rPr lang="en-US" sz="2700" dirty="0"/>
              <a:t>		January 28			February 25</a:t>
            </a:r>
          </a:p>
          <a:p>
            <a:pPr marL="0" indent="0">
              <a:buNone/>
            </a:pPr>
            <a:r>
              <a:rPr lang="en-US" sz="2700" dirty="0"/>
              <a:t>		February 4			</a:t>
            </a:r>
          </a:p>
        </p:txBody>
      </p:sp>
    </p:spTree>
    <p:extLst>
      <p:ext uri="{BB962C8B-B14F-4D97-AF65-F5344CB8AC3E}">
        <p14:creationId xmlns:p14="http://schemas.microsoft.com/office/powerpoint/2010/main" val="348346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C971-37CD-2475-AEF8-6C003301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Banbury Place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5CEE8F-A641-0C07-3D74-C925E54D4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6964" y="2016125"/>
            <a:ext cx="6032397" cy="3449638"/>
          </a:xfrm>
        </p:spPr>
      </p:pic>
    </p:spTree>
    <p:extLst>
      <p:ext uri="{BB962C8B-B14F-4D97-AF65-F5344CB8AC3E}">
        <p14:creationId xmlns:p14="http://schemas.microsoft.com/office/powerpoint/2010/main" val="25903153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2AAAA05C0514D817669F78A93E644" ma:contentTypeVersion="15" ma:contentTypeDescription="Create a new document." ma:contentTypeScope="" ma:versionID="e1932e018141d8161566cc19c9e07488">
  <xsd:schema xmlns:xsd="http://www.w3.org/2001/XMLSchema" xmlns:xs="http://www.w3.org/2001/XMLSchema" xmlns:p="http://schemas.microsoft.com/office/2006/metadata/properties" xmlns:ns1="http://schemas.microsoft.com/sharepoint/v3" xmlns:ns3="44926e97-5d69-4976-813e-844c49d00961" xmlns:ns4="a7f19942-1fdf-453c-9360-402f18429295" targetNamespace="http://schemas.microsoft.com/office/2006/metadata/properties" ma:root="true" ma:fieldsID="42f9888605448696c45d7772a286a73e" ns1:_="" ns3:_="" ns4:_="">
    <xsd:import namespace="http://schemas.microsoft.com/sharepoint/v3"/>
    <xsd:import namespace="44926e97-5d69-4976-813e-844c49d00961"/>
    <xsd:import namespace="a7f19942-1fdf-453c-9360-402f184292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26e97-5d69-4976-813e-844c49d009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19942-1fdf-453c-9360-402f184292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D46194-B8C0-4D9A-89D4-1FB86ED98A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926e97-5d69-4976-813e-844c49d00961"/>
    <ds:schemaRef ds:uri="a7f19942-1fdf-453c-9360-402f18429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9359CB-BFEF-4CD5-82DE-9E696B35784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7f19942-1fdf-453c-9360-402f18429295"/>
    <ds:schemaRef ds:uri="http://www.w3.org/XML/1998/namespace"/>
    <ds:schemaRef ds:uri="http://purl.org/dc/elements/1.1/"/>
    <ds:schemaRef ds:uri="44926e97-5d69-4976-813e-844c49d00961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6B33E99-5B13-4492-A669-24356E8E47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2328</TotalTime>
  <Words>957</Words>
  <Application>Microsoft Office PowerPoint</Application>
  <PresentationFormat>Widescreen</PresentationFormat>
  <Paragraphs>143</Paragraphs>
  <Slides>27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Arial</vt:lpstr>
      <vt:lpstr>Gill Sans MT</vt:lpstr>
      <vt:lpstr>Red Hat Text</vt:lpstr>
      <vt:lpstr>Trebuchet MS</vt:lpstr>
      <vt:lpstr>Gallery</vt:lpstr>
      <vt:lpstr>Family enrollment meeting</vt:lpstr>
      <vt:lpstr>Shooting Sports Leadership Committee</vt:lpstr>
      <vt:lpstr>Instructors</vt:lpstr>
      <vt:lpstr>New Leaders</vt:lpstr>
      <vt:lpstr>4-H Shooting Sports</vt:lpstr>
      <vt:lpstr>Disciplines</vt:lpstr>
      <vt:lpstr>Policies   </vt:lpstr>
      <vt:lpstr>Air Rifle Schedule</vt:lpstr>
      <vt:lpstr>Banbury Place</vt:lpstr>
      <vt:lpstr>Ecology Schedule </vt:lpstr>
      <vt:lpstr>Archery Schedule</vt:lpstr>
      <vt:lpstr>Competitive Shoot Opportunities</vt:lpstr>
      <vt:lpstr>PowerPoint Presentation</vt:lpstr>
      <vt:lpstr>End of Year shoot/Picnic/Banquet </vt:lpstr>
      <vt:lpstr>Communication System</vt:lpstr>
      <vt:lpstr>Eau Claire County Shooting Sports www.afkht.us/ecss</vt:lpstr>
      <vt:lpstr>Registration</vt:lpstr>
      <vt:lpstr>$50 Volunteer Fee</vt:lpstr>
      <vt:lpstr>Make sure we have your email address!</vt:lpstr>
      <vt:lpstr>Apparel Orders  </vt:lpstr>
      <vt:lpstr>Equipment</vt:lpstr>
      <vt:lpstr>Thank You to our Partners </vt:lpstr>
      <vt:lpstr>Thank you for making the 4H Shooting Sports project a success in EC County!</vt:lpstr>
      <vt:lpstr>   Thank You!!!  </vt:lpstr>
      <vt:lpstr>Registration                                     Apparel</vt:lpstr>
      <vt:lpstr>KEEP???? DNR Guest Speakers This is one of our project’s goals this year!</vt:lpstr>
      <vt:lpstr>Shooting Sports Logo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Skutley, Timothy</dc:creator>
  <cp:lastModifiedBy>ZEMAN, SKYLER G</cp:lastModifiedBy>
  <cp:revision>20</cp:revision>
  <dcterms:created xsi:type="dcterms:W3CDTF">2019-12-17T12:38:32Z</dcterms:created>
  <dcterms:modified xsi:type="dcterms:W3CDTF">2025-01-08T16:02:59Z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0x0101001802AAAA05C0514D817669F78A93E644</vt:lpwstr>
  </property>
</Properties>
</file>